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1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9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97" r:id="rId3"/>
    <p:sldId id="262" r:id="rId4"/>
    <p:sldId id="264" r:id="rId5"/>
    <p:sldId id="266" r:id="rId6"/>
    <p:sldId id="276" r:id="rId7"/>
    <p:sldId id="294" r:id="rId8"/>
    <p:sldId id="265" r:id="rId9"/>
    <p:sldId id="269" r:id="rId10"/>
    <p:sldId id="270" r:id="rId11"/>
    <p:sldId id="296" r:id="rId12"/>
    <p:sldId id="273" r:id="rId13"/>
    <p:sldId id="278" r:id="rId14"/>
    <p:sldId id="284" r:id="rId15"/>
    <p:sldId id="285" r:id="rId16"/>
    <p:sldId id="298" r:id="rId17"/>
    <p:sldId id="282" r:id="rId18"/>
    <p:sldId id="299" r:id="rId19"/>
    <p:sldId id="300" r:id="rId20"/>
    <p:sldId id="301" r:id="rId21"/>
    <p:sldId id="302" r:id="rId22"/>
    <p:sldId id="303" r:id="rId23"/>
    <p:sldId id="286" r:id="rId24"/>
    <p:sldId id="304" r:id="rId25"/>
    <p:sldId id="288" r:id="rId26"/>
    <p:sldId id="305" r:id="rId27"/>
    <p:sldId id="307" r:id="rId28"/>
    <p:sldId id="312" r:id="rId29"/>
    <p:sldId id="293" r:id="rId30"/>
    <p:sldId id="308" r:id="rId31"/>
    <p:sldId id="309" r:id="rId32"/>
    <p:sldId id="310" r:id="rId33"/>
    <p:sldId id="292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al" id="{CDF98F70-41F7-46C1-912C-93288E7DE489}">
          <p14:sldIdLst>
            <p14:sldId id="279"/>
          </p14:sldIdLst>
        </p14:section>
        <p14:section name="start" id="{1B2861C5-7040-44D7-AF89-D4A59C999078}">
          <p14:sldIdLst>
            <p14:sldId id="297"/>
          </p14:sldIdLst>
        </p14:section>
        <p14:section name="Intro" id="{ACD99493-8DBF-45D5-84EB-38340CEAAE0E}">
          <p14:sldIdLst>
            <p14:sldId id="262"/>
            <p14:sldId id="264"/>
            <p14:sldId id="266"/>
            <p14:sldId id="276"/>
            <p14:sldId id="294"/>
            <p14:sldId id="265"/>
          </p14:sldIdLst>
        </p14:section>
        <p14:section name="Stegano" id="{76FC056D-FA01-4CB4-A022-795EB3279A0A}">
          <p14:sldIdLst>
            <p14:sldId id="269"/>
            <p14:sldId id="270"/>
            <p14:sldId id="296"/>
            <p14:sldId id="273"/>
            <p14:sldId id="278"/>
            <p14:sldId id="284"/>
            <p14:sldId id="285"/>
          </p14:sldIdLst>
        </p14:section>
        <p14:section name="Detection" id="{66B6AF1A-D161-45FC-88FD-8B0FF7A71172}">
          <p14:sldIdLst>
            <p14:sldId id="298"/>
            <p14:sldId id="282"/>
            <p14:sldId id="299"/>
            <p14:sldId id="300"/>
            <p14:sldId id="301"/>
            <p14:sldId id="302"/>
            <p14:sldId id="303"/>
            <p14:sldId id="286"/>
            <p14:sldId id="304"/>
            <p14:sldId id="288"/>
            <p14:sldId id="305"/>
            <p14:sldId id="307"/>
          </p14:sldIdLst>
        </p14:section>
        <p14:section name="Decoding" id="{D56D1819-792A-451C-805E-963CD683503B}">
          <p14:sldIdLst>
            <p14:sldId id="312"/>
            <p14:sldId id="293"/>
            <p14:sldId id="308"/>
            <p14:sldId id="309"/>
            <p14:sldId id="310"/>
          </p14:sldIdLst>
        </p14:section>
        <p14:section name="Conclusion" id="{FADD02A9-53DE-4FDC-A298-498B82452BAC}">
          <p14:sldIdLst>
            <p14:sldId id="292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4CA44B-F949-4DC9-A332-773277B1D7CF}" v="5" dt="2023-05-08T16:56:52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B8BE-5769-3317-79EB-E38B5609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C49B3-B03B-1F96-BF6D-A4024798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1FB7D-17BE-60AB-B784-E8915B13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F3887-4905-E40F-3501-16D2B39C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EC25-0E8F-F690-5C3D-BD564C3D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45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2FA3-5B9E-1810-B498-B076AF6C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4C824-64E7-45BB-0BE6-00BA2E054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34906-EE28-699C-1E0D-86609016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3BC1-5F3D-D3DB-A23C-C63DE738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9426-0E5D-88A2-C282-3468AC38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90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0D9B0D-5C9C-085F-2C10-435CBDF44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33E9E-3552-9AB7-A1C7-3E6075FED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375C1-5599-604C-5605-88B4E747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06F6-DAB3-59D7-4C92-12A0B138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E5758-27B2-B1E5-823F-ED028FEB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3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1210-2E15-755D-19AF-EDF1E479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445FB-CDE8-8B0B-BEA9-9E482895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5CB1-C3C3-C9C9-D09F-73F26853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7DF63-4633-B4E0-AC3B-B1E5DD8A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171D-E26A-2C42-3542-983B622D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99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E631-AA72-8467-2217-194D0B96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F16E1-7909-ADBB-E8C9-10F5E850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49FDF-9056-7E9C-233E-1CA19817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0E63A-3AB4-E3BE-BFB6-BA3E53CB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A61C-3414-566C-BF15-443636AD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3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9474-8E75-3F86-9F90-B2DE625E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DF0B-2FB2-F5EA-8121-8E3623AA1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30385-A7E5-93DF-F983-3F139611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A672-2B04-DB7C-2FB8-B96EA733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E0AB7-E8F4-52E9-50D7-414F04A7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A45FE-0929-9CD1-45A7-77AB1378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22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2A2A-24B0-DBDB-737A-BB13F1E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694D1-53CD-841F-F935-F86AC5171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3191A-F3BF-F788-2A0E-4FEDFED70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A03C2-22D0-84F4-4254-A5ABEBC20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016B8-CE4B-37B0-EEA9-ACDDFA641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B66DA-EB36-86CC-F441-BDE21F68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53513-03AB-8AA8-5E1E-86A98A0E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02621-07AC-D308-B738-D07F7739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09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9B4F-B235-5CA7-8ABD-96836A61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C7AEE-F43A-44DC-70AB-474990D1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A8A6-4637-DE70-A204-0F4F3AB5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1601C-E7B8-E158-2151-59B101DA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72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F30EE-BE43-0F3C-045A-0028EFD7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ACE8A-F389-94EB-915C-1BBD9694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F6D5-24AB-1E77-F124-144B3751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62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82D9-8BC7-01A9-9E54-C2A29EF8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2110-6B42-DA42-04F5-8028BB9A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3A933-ED7B-6568-5B73-E4EA33F83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6215A-8BFF-6C9F-F070-B140CD19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284A5-2DC1-5AC3-D9F8-1055A11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56CF3-F9B9-7D00-36C8-DA307329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4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03A2-B17A-061B-3065-C5C0AFF1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44ED3-FBE3-FB7A-056F-4FB9A3B6D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A0EA6-4CAE-AEC7-203F-A9ED4C5BB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79EC-F777-56E1-3578-FDDC7BD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BE189-7021-68D0-8EF8-91F30FFC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E0FF8-6B09-8C05-9961-0820590A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46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AB7D6-0D5A-BB44-AE77-47659A07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5C952-F778-D03D-3B7B-633DE40D3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90581-83B9-CB49-1651-0288CE859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F9056-5A5A-4B88-A5D7-606643A16C16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2FAD-0AAD-7EFF-1E4F-F6ECC2214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F547-2FE5-03FA-458C-EF74198DA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6793-39C3-47AA-B48A-E30861584F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10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12" Type="http://schemas.openxmlformats.org/officeDocument/2006/relationships/slide" Target="slide3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28.xml"/><Relationship Id="rId4" Type="http://schemas.openxmlformats.org/officeDocument/2006/relationships/image" Target="../media/image210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4.png"/><Relationship Id="rId4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CC97F2-1623-D530-D5F1-67A94BA79920}"/>
              </a:ext>
            </a:extLst>
          </p:cNvPr>
          <p:cNvSpPr/>
          <p:nvPr/>
        </p:nvSpPr>
        <p:spPr>
          <a:xfrm rot="1654596">
            <a:off x="5940873" y="-996177"/>
            <a:ext cx="10335004" cy="93423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9D4B7-4FB1-EED1-055B-601AF3FA0B3E}"/>
              </a:ext>
            </a:extLst>
          </p:cNvPr>
          <p:cNvSpPr txBox="1"/>
          <p:nvPr/>
        </p:nvSpPr>
        <p:spPr>
          <a:xfrm>
            <a:off x="7619147" y="1518458"/>
            <a:ext cx="5735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Devadi Yekaditya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Mislah Rahman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Sriramsetty Bhanu Teja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1B93DF-3FFC-4F2D-1710-D321217FC624}"/>
              </a:ext>
            </a:extLst>
          </p:cNvPr>
          <p:cNvSpPr/>
          <p:nvPr/>
        </p:nvSpPr>
        <p:spPr>
          <a:xfrm>
            <a:off x="527339" y="819210"/>
            <a:ext cx="502079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effectLst/>
              </a:rPr>
              <a:t>Steganalysis In </a:t>
            </a:r>
          </a:p>
          <a:p>
            <a:pPr algn="ctr"/>
            <a:r>
              <a:rPr lang="en-US" sz="6000" b="1" dirty="0">
                <a:ln/>
              </a:rPr>
              <a:t>Photographs</a:t>
            </a:r>
            <a:endParaRPr lang="en-US" sz="6000" b="1" cap="none" spc="0" dirty="0">
              <a:ln/>
              <a:effectLst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5E1C57-8342-96E9-A43E-3A4BED0C2467}"/>
              </a:ext>
            </a:extLst>
          </p:cNvPr>
          <p:cNvSpPr txBox="1"/>
          <p:nvPr/>
        </p:nvSpPr>
        <p:spPr>
          <a:xfrm>
            <a:off x="6958129" y="832891"/>
            <a:ext cx="573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Presented by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D282BA-B118-AD58-6008-D34FF09AC5CE}"/>
              </a:ext>
            </a:extLst>
          </p:cNvPr>
          <p:cNvSpPr txBox="1"/>
          <p:nvPr/>
        </p:nvSpPr>
        <p:spPr>
          <a:xfrm>
            <a:off x="6096000" y="3964075"/>
            <a:ext cx="573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Under the guidance of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44CC86-FA90-3D5F-5AD2-335F4F677F27}"/>
              </a:ext>
            </a:extLst>
          </p:cNvPr>
          <p:cNvSpPr txBox="1"/>
          <p:nvPr/>
        </p:nvSpPr>
        <p:spPr>
          <a:xfrm>
            <a:off x="7619147" y="4587536"/>
            <a:ext cx="5735133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Dr. Amit Ranjan Azad</a:t>
            </a:r>
          </a:p>
        </p:txBody>
      </p:sp>
      <p:pic>
        <p:nvPicPr>
          <p:cNvPr id="2" name="Picture 1" descr="Image result for IIItkalyani">
            <a:extLst>
              <a:ext uri="{FF2B5EF4-FFF2-40B4-BE49-F238E27FC236}">
                <a16:creationId xmlns:a16="http://schemas.microsoft.com/office/drawing/2014/main" id="{0AD7A0B5-619D-10D6-E5DA-D2660B32E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64" y="3626038"/>
            <a:ext cx="1451788" cy="145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005FE7-E280-C829-5EB9-6BFDBAD9ADE7}"/>
              </a:ext>
            </a:extLst>
          </p:cNvPr>
          <p:cNvSpPr/>
          <p:nvPr/>
        </p:nvSpPr>
        <p:spPr>
          <a:xfrm>
            <a:off x="413841" y="5358272"/>
            <a:ext cx="4721034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 INSTITUTE OF INFORMATION TECHNOLOGY KALYANI</a:t>
            </a:r>
          </a:p>
        </p:txBody>
      </p:sp>
    </p:spTree>
    <p:extLst>
      <p:ext uri="{BB962C8B-B14F-4D97-AF65-F5344CB8AC3E}">
        <p14:creationId xmlns:p14="http://schemas.microsoft.com/office/powerpoint/2010/main" val="25286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  <p:bldP spid="31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9B34C75-B024-A245-F034-2BDFF326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0"/>
            <a:ext cx="122424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068510" y="91401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Cryptography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AAFC4E-4FD6-BC18-BA85-40D99818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75" y="2856749"/>
            <a:ext cx="7620000" cy="303847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585C6-0188-8DD8-735F-92CB5E878895}"/>
              </a:ext>
            </a:extLst>
          </p:cNvPr>
          <p:cNvSpPr txBox="1"/>
          <p:nvPr/>
        </p:nvSpPr>
        <p:spPr>
          <a:xfrm>
            <a:off x="1073544" y="1612374"/>
            <a:ext cx="868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Hides information by encoding it. Information is unreadable without key.</a:t>
            </a:r>
          </a:p>
        </p:txBody>
      </p:sp>
    </p:spTree>
    <p:extLst>
      <p:ext uri="{BB962C8B-B14F-4D97-AF65-F5344CB8AC3E}">
        <p14:creationId xmlns:p14="http://schemas.microsoft.com/office/powerpoint/2010/main" val="19127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9B34C75-B024-A245-F034-2BDFF326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0"/>
            <a:ext cx="122424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068510" y="91401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Steganography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585C6-0188-8DD8-735F-92CB5E878895}"/>
              </a:ext>
            </a:extLst>
          </p:cNvPr>
          <p:cNvSpPr txBox="1"/>
          <p:nvPr/>
        </p:nvSpPr>
        <p:spPr>
          <a:xfrm>
            <a:off x="1073544" y="1612374"/>
            <a:ext cx="868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Hides information by concealing it. The presence of information is not known.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4A5F-F1BD-6697-705B-42791C2D2CEB}"/>
              </a:ext>
            </a:extLst>
          </p:cNvPr>
          <p:cNvSpPr/>
          <p:nvPr/>
        </p:nvSpPr>
        <p:spPr>
          <a:xfrm>
            <a:off x="3065002" y="5797461"/>
            <a:ext cx="5567680" cy="85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Since everyone can read, encoding text in neutral sentences is doubtfully effective.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B36F5F-76E5-9E82-7343-23113705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35"/>
          <a:stretch/>
        </p:blipFill>
        <p:spPr bwMode="auto">
          <a:xfrm>
            <a:off x="3065780" y="2012484"/>
            <a:ext cx="5905500" cy="33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0F5F8C-8CD4-CD28-2F2B-D2FFE3553679}"/>
              </a:ext>
            </a:extLst>
          </p:cNvPr>
          <p:cNvSpPr/>
          <p:nvPr/>
        </p:nvSpPr>
        <p:spPr>
          <a:xfrm>
            <a:off x="3070274" y="5797461"/>
            <a:ext cx="5567680" cy="85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veryone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ead,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ncoding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eutral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entences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oubtfully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ffective.</a:t>
            </a:r>
          </a:p>
        </p:txBody>
      </p:sp>
    </p:spTree>
    <p:extLst>
      <p:ext uri="{BB962C8B-B14F-4D97-AF65-F5344CB8AC3E}">
        <p14:creationId xmlns:p14="http://schemas.microsoft.com/office/powerpoint/2010/main" val="11015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6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F7A41E-9363-47D7-81D7-E3B19A75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3B4433-7403-8BB8-D1F6-82B7B07359E0}"/>
              </a:ext>
            </a:extLst>
          </p:cNvPr>
          <p:cNvSpPr/>
          <p:nvPr/>
        </p:nvSpPr>
        <p:spPr>
          <a:xfrm rot="1553757">
            <a:off x="7767785" y="-193291"/>
            <a:ext cx="7043012" cy="5320277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3FF0E8-023B-7A99-E367-9C7CB7A06B64}"/>
              </a:ext>
            </a:extLst>
          </p:cNvPr>
          <p:cNvSpPr txBox="1">
            <a:spLocks/>
          </p:cNvSpPr>
          <p:nvPr/>
        </p:nvSpPr>
        <p:spPr>
          <a:xfrm>
            <a:off x="273197" y="1930013"/>
            <a:ext cx="5822803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Types of Steganography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10771-3DD4-95BE-B19B-B1EB9B091023}"/>
              </a:ext>
            </a:extLst>
          </p:cNvPr>
          <p:cNvSpPr txBox="1"/>
          <p:nvPr/>
        </p:nvSpPr>
        <p:spPr>
          <a:xfrm>
            <a:off x="519870" y="3216582"/>
            <a:ext cx="643973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Spatial Domain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4469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EF5A6-6731-C120-16B0-A41861E0C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B430C6-2082-CD12-565C-D8F857B9D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6" y="1732482"/>
            <a:ext cx="10306255" cy="4922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F54BB3-EF1E-FA9C-3630-E3B6066C4741}"/>
              </a:ext>
            </a:extLst>
          </p:cNvPr>
          <p:cNvSpPr/>
          <p:nvPr/>
        </p:nvSpPr>
        <p:spPr>
          <a:xfrm>
            <a:off x="475486" y="589344"/>
            <a:ext cx="562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313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45403" y="897499"/>
            <a:ext cx="562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Steganography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EF638-3F93-EB28-BE21-E8AEF927C54C}"/>
              </a:ext>
            </a:extLst>
          </p:cNvPr>
          <p:cNvSpPr txBox="1"/>
          <p:nvPr/>
        </p:nvSpPr>
        <p:spPr>
          <a:xfrm>
            <a:off x="698149" y="2139491"/>
            <a:ext cx="643973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Edits the last few significant bits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3F70C-9015-67ED-77EA-4FC1DE327310}"/>
              </a:ext>
            </a:extLst>
          </p:cNvPr>
          <p:cNvGrpSpPr/>
          <p:nvPr/>
        </p:nvGrpSpPr>
        <p:grpSpPr>
          <a:xfrm>
            <a:off x="6959600" y="-2376305"/>
            <a:ext cx="6504315" cy="8707790"/>
            <a:chOff x="6959600" y="-2376305"/>
            <a:chExt cx="6504315" cy="8707790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AB358FE-87DB-D6EC-6D96-C1070A3C90E6}"/>
                </a:ext>
              </a:extLst>
            </p:cNvPr>
            <p:cNvSpPr/>
            <p:nvPr/>
          </p:nvSpPr>
          <p:spPr>
            <a:xfrm>
              <a:off x="6959600" y="-2376305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Diamond 3">
              <a:extLst>
                <a:ext uri="{FF2B5EF4-FFF2-40B4-BE49-F238E27FC236}">
                  <a16:creationId xmlns:a16="http://schemas.microsoft.com/office/drawing/2014/main" id="{2060E646-107F-3C5A-9188-73775D010BDE}"/>
                </a:ext>
              </a:extLst>
            </p:cNvPr>
            <p:cNvSpPr/>
            <p:nvPr/>
          </p:nvSpPr>
          <p:spPr>
            <a:xfrm>
              <a:off x="7140754" y="-1272124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Diamond 3">
              <a:extLst>
                <a:ext uri="{FF2B5EF4-FFF2-40B4-BE49-F238E27FC236}">
                  <a16:creationId xmlns:a16="http://schemas.microsoft.com/office/drawing/2014/main" id="{42A24783-9B04-8EFA-5FB5-B01278576F38}"/>
                </a:ext>
              </a:extLst>
            </p:cNvPr>
            <p:cNvSpPr/>
            <p:nvPr/>
          </p:nvSpPr>
          <p:spPr>
            <a:xfrm>
              <a:off x="7138837" y="-374977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026" name="Picture 2" descr="LSB Image Steganography Using Python | by Devang Jain | The Startup ...">
            <a:extLst>
              <a:ext uri="{FF2B5EF4-FFF2-40B4-BE49-F238E27FC236}">
                <a16:creationId xmlns:a16="http://schemas.microsoft.com/office/drawing/2014/main" id="{73289B11-D21A-F83E-BEF6-D6FB9001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3" y="3197873"/>
            <a:ext cx="6212541" cy="293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1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1116087" y="897499"/>
            <a:ext cx="367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</a:t>
            </a: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26FC2-27F9-52FB-908D-DE70148CD398}"/>
              </a:ext>
            </a:extLst>
          </p:cNvPr>
          <p:cNvSpPr txBox="1"/>
          <p:nvPr/>
        </p:nvSpPr>
        <p:spPr>
          <a:xfrm>
            <a:off x="1102730" y="2068022"/>
            <a:ext cx="643973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Detection and decoding of steganographic data.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E6FD93-339A-573A-BF12-D43E6B4EE201}"/>
              </a:ext>
            </a:extLst>
          </p:cNvPr>
          <p:cNvGrpSpPr/>
          <p:nvPr/>
        </p:nvGrpSpPr>
        <p:grpSpPr>
          <a:xfrm>
            <a:off x="6959600" y="-2376305"/>
            <a:ext cx="6504315" cy="8707790"/>
            <a:chOff x="6959600" y="-2376305"/>
            <a:chExt cx="6504315" cy="8707790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5" name="Diamond 3">
              <a:extLst>
                <a:ext uri="{FF2B5EF4-FFF2-40B4-BE49-F238E27FC236}">
                  <a16:creationId xmlns:a16="http://schemas.microsoft.com/office/drawing/2014/main" id="{D10C0286-366A-A778-BCA1-748BFAC33AD0}"/>
                </a:ext>
              </a:extLst>
            </p:cNvPr>
            <p:cNvSpPr/>
            <p:nvPr/>
          </p:nvSpPr>
          <p:spPr>
            <a:xfrm>
              <a:off x="6959600" y="-2376305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Diamond 3">
              <a:extLst>
                <a:ext uri="{FF2B5EF4-FFF2-40B4-BE49-F238E27FC236}">
                  <a16:creationId xmlns:a16="http://schemas.microsoft.com/office/drawing/2014/main" id="{07A55F2B-C37E-D77F-0474-AF9B39C71FF0}"/>
                </a:ext>
              </a:extLst>
            </p:cNvPr>
            <p:cNvSpPr/>
            <p:nvPr/>
          </p:nvSpPr>
          <p:spPr>
            <a:xfrm>
              <a:off x="7140754" y="-1272124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Diamond 3">
              <a:extLst>
                <a:ext uri="{FF2B5EF4-FFF2-40B4-BE49-F238E27FC236}">
                  <a16:creationId xmlns:a16="http://schemas.microsoft.com/office/drawing/2014/main" id="{D7EC519F-9234-2315-8223-8A8EA15DC272}"/>
                </a:ext>
              </a:extLst>
            </p:cNvPr>
            <p:cNvSpPr/>
            <p:nvPr/>
          </p:nvSpPr>
          <p:spPr>
            <a:xfrm>
              <a:off x="7138837" y="-374977"/>
              <a:ext cx="6323161" cy="6706462"/>
            </a:xfrm>
            <a:custGeom>
              <a:avLst/>
              <a:gdLst>
                <a:gd name="connsiteX0" fmla="*/ 0 w 6901132"/>
                <a:gd name="connsiteY0" fmla="*/ 3353231 h 6706462"/>
                <a:gd name="connsiteX1" fmla="*/ 3450566 w 6901132"/>
                <a:gd name="connsiteY1" fmla="*/ 0 h 6706462"/>
                <a:gd name="connsiteX2" fmla="*/ 6901132 w 6901132"/>
                <a:gd name="connsiteY2" fmla="*/ 3353231 h 6706462"/>
                <a:gd name="connsiteX3" fmla="*/ 3450566 w 6901132"/>
                <a:gd name="connsiteY3" fmla="*/ 6706462 h 6706462"/>
                <a:gd name="connsiteX4" fmla="*/ 0 w 6901132"/>
                <a:gd name="connsiteY4" fmla="*/ 3353231 h 6706462"/>
                <a:gd name="connsiteX0" fmla="*/ 0 w 7194430"/>
                <a:gd name="connsiteY0" fmla="*/ 5078514 h 6706462"/>
                <a:gd name="connsiteX1" fmla="*/ 3743864 w 7194430"/>
                <a:gd name="connsiteY1" fmla="*/ 0 h 6706462"/>
                <a:gd name="connsiteX2" fmla="*/ 7194430 w 7194430"/>
                <a:gd name="connsiteY2" fmla="*/ 3353231 h 6706462"/>
                <a:gd name="connsiteX3" fmla="*/ 3743864 w 7194430"/>
                <a:gd name="connsiteY3" fmla="*/ 6706462 h 6706462"/>
                <a:gd name="connsiteX4" fmla="*/ 0 w 7194430"/>
                <a:gd name="connsiteY4" fmla="*/ 5078514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  <a:gd name="connsiteX0" fmla="*/ 0 w 7470475"/>
                <a:gd name="connsiteY0" fmla="*/ 5570219 h 6706462"/>
                <a:gd name="connsiteX1" fmla="*/ 4019909 w 7470475"/>
                <a:gd name="connsiteY1" fmla="*/ 0 h 6706462"/>
                <a:gd name="connsiteX2" fmla="*/ 7470475 w 7470475"/>
                <a:gd name="connsiteY2" fmla="*/ 3353231 h 6706462"/>
                <a:gd name="connsiteX3" fmla="*/ 4019909 w 7470475"/>
                <a:gd name="connsiteY3" fmla="*/ 6706462 h 6706462"/>
                <a:gd name="connsiteX4" fmla="*/ 0 w 7470475"/>
                <a:gd name="connsiteY4" fmla="*/ 5570219 h 670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475" h="6706462">
                  <a:moveTo>
                    <a:pt x="0" y="5570219"/>
                  </a:moveTo>
                  <a:cubicBezTo>
                    <a:pt x="3117011" y="4671012"/>
                    <a:pt x="2679939" y="1856740"/>
                    <a:pt x="4019909" y="0"/>
                  </a:cubicBezTo>
                  <a:lnTo>
                    <a:pt x="7470475" y="3353231"/>
                  </a:lnTo>
                  <a:lnTo>
                    <a:pt x="4019909" y="6706462"/>
                  </a:lnTo>
                  <a:lnTo>
                    <a:pt x="0" y="5570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04564F6-482E-0E41-8F02-49AC7300973D}"/>
              </a:ext>
            </a:extLst>
          </p:cNvPr>
          <p:cNvSpPr/>
          <p:nvPr/>
        </p:nvSpPr>
        <p:spPr>
          <a:xfrm>
            <a:off x="1042347" y="3352856"/>
            <a:ext cx="50542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F97D1-F220-B2D1-1142-AAA8B2098EE0}"/>
              </a:ext>
            </a:extLst>
          </p:cNvPr>
          <p:cNvSpPr txBox="1"/>
          <p:nvPr/>
        </p:nvSpPr>
        <p:spPr>
          <a:xfrm>
            <a:off x="1102730" y="4330157"/>
            <a:ext cx="6439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Detection and decoding of LSB steganography in photographs where cover media and payload are images.</a:t>
            </a:r>
          </a:p>
        </p:txBody>
      </p:sp>
    </p:spTree>
    <p:extLst>
      <p:ext uri="{BB962C8B-B14F-4D97-AF65-F5344CB8AC3E}">
        <p14:creationId xmlns:p14="http://schemas.microsoft.com/office/powerpoint/2010/main" val="145535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45403" y="897499"/>
            <a:ext cx="562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LSB Steganography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747E5-9C06-5E4B-3B14-8685F14B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06465"/>
            <a:ext cx="4909583" cy="341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F817F-26F3-E0A7-F791-9905C8F3A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17" y="2306465"/>
            <a:ext cx="4909583" cy="34136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F7E9FC-F2EE-BAFF-4300-1871500C085D}"/>
              </a:ext>
            </a:extLst>
          </p:cNvPr>
          <p:cNvSpPr/>
          <p:nvPr/>
        </p:nvSpPr>
        <p:spPr>
          <a:xfrm>
            <a:off x="5709424" y="3556615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C4E71A-349F-F4FF-7876-8664B7C016ED}"/>
              </a:ext>
            </a:extLst>
          </p:cNvPr>
          <p:cNvSpPr/>
          <p:nvPr/>
        </p:nvSpPr>
        <p:spPr>
          <a:xfrm>
            <a:off x="11927343" y="355661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7C253-F822-AB33-881C-834C8CC62981}"/>
              </a:ext>
            </a:extLst>
          </p:cNvPr>
          <p:cNvSpPr/>
          <p:nvPr/>
        </p:nvSpPr>
        <p:spPr>
          <a:xfrm>
            <a:off x="2095013" y="5832708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D5303-9666-5FD7-36CF-AFAB87AB814A}"/>
              </a:ext>
            </a:extLst>
          </p:cNvPr>
          <p:cNvSpPr/>
          <p:nvPr/>
        </p:nvSpPr>
        <p:spPr>
          <a:xfrm>
            <a:off x="8161678" y="5817034"/>
            <a:ext cx="13212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350052906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E854AE-DB3E-6A1C-A61D-262534726F8D}"/>
              </a:ext>
            </a:extLst>
          </p:cNvPr>
          <p:cNvSpPr/>
          <p:nvPr/>
        </p:nvSpPr>
        <p:spPr>
          <a:xfrm>
            <a:off x="-284977" y="355661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06465"/>
            <a:ext cx="4909583" cy="34136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A500F2-BEF1-4061-F462-59B196729D42}"/>
              </a:ext>
            </a:extLst>
          </p:cNvPr>
          <p:cNvSpPr/>
          <p:nvPr/>
        </p:nvSpPr>
        <p:spPr>
          <a:xfrm>
            <a:off x="1727765" y="5891615"/>
            <a:ext cx="27240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mage</a:t>
            </a:r>
          </a:p>
        </p:txBody>
      </p:sp>
    </p:spTree>
    <p:extLst>
      <p:ext uri="{BB962C8B-B14F-4D97-AF65-F5344CB8AC3E}">
        <p14:creationId xmlns:p14="http://schemas.microsoft.com/office/powerpoint/2010/main" val="350339337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558945"/>
            <a:ext cx="3500103" cy="243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66BF-47E2-7EC5-2928-4514FBF4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3681525"/>
            <a:ext cx="3500105" cy="2433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9E241-2A9A-763D-2A13-761E7B0E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50" t="5482" b="20148"/>
          <a:stretch/>
        </p:blipFill>
        <p:spPr>
          <a:xfrm>
            <a:off x="5730241" y="1344599"/>
            <a:ext cx="5821684" cy="4253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CDD04-B047-8917-F84B-E2713264B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50" t="5482" b="20148"/>
          <a:stretch/>
        </p:blipFill>
        <p:spPr>
          <a:xfrm>
            <a:off x="5730240" y="1344599"/>
            <a:ext cx="5821686" cy="4253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9D7356-BCA4-79A9-A258-19C81C8A0717}"/>
              </a:ext>
            </a:extLst>
          </p:cNvPr>
          <p:cNvSpPr/>
          <p:nvPr/>
        </p:nvSpPr>
        <p:spPr>
          <a:xfrm>
            <a:off x="3891350" y="315177"/>
            <a:ext cx="487535" cy="4875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317CB-41C0-4741-509E-6E84572DA509}"/>
              </a:ext>
            </a:extLst>
          </p:cNvPr>
          <p:cNvCxnSpPr>
            <a:cxnSpLocks/>
          </p:cNvCxnSpPr>
          <p:nvPr/>
        </p:nvCxnSpPr>
        <p:spPr>
          <a:xfrm>
            <a:off x="4378885" y="690880"/>
            <a:ext cx="1351355" cy="65371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14406-0BB1-5578-CDC6-D477801F385E}"/>
              </a:ext>
            </a:extLst>
          </p:cNvPr>
          <p:cNvSpPr/>
          <p:nvPr/>
        </p:nvSpPr>
        <p:spPr>
          <a:xfrm>
            <a:off x="1390274" y="2992554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C45729-4C8E-6D51-C314-F4FAFFAC39F2}"/>
              </a:ext>
            </a:extLst>
          </p:cNvPr>
          <p:cNvSpPr/>
          <p:nvPr/>
        </p:nvSpPr>
        <p:spPr>
          <a:xfrm>
            <a:off x="1019020" y="6115135"/>
            <a:ext cx="27320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mage</a:t>
            </a:r>
          </a:p>
        </p:txBody>
      </p:sp>
    </p:spTree>
    <p:extLst>
      <p:ext uri="{BB962C8B-B14F-4D97-AF65-F5344CB8AC3E}">
        <p14:creationId xmlns:p14="http://schemas.microsoft.com/office/powerpoint/2010/main" val="405125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558945"/>
            <a:ext cx="3500103" cy="243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66BF-47E2-7EC5-2928-4514FBF4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5" y="3681525"/>
            <a:ext cx="3500105" cy="2433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9E241-2A9A-763D-2A13-761E7B0E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50" t="5482" b="20148"/>
          <a:stretch/>
        </p:blipFill>
        <p:spPr>
          <a:xfrm>
            <a:off x="5730241" y="1344599"/>
            <a:ext cx="5821684" cy="4253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14406-0BB1-5578-CDC6-D477801F385E}"/>
              </a:ext>
            </a:extLst>
          </p:cNvPr>
          <p:cNvSpPr/>
          <p:nvPr/>
        </p:nvSpPr>
        <p:spPr>
          <a:xfrm>
            <a:off x="1390274" y="2992554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C45729-4C8E-6D51-C314-F4FAFFAC39F2}"/>
              </a:ext>
            </a:extLst>
          </p:cNvPr>
          <p:cNvSpPr/>
          <p:nvPr/>
        </p:nvSpPr>
        <p:spPr>
          <a:xfrm>
            <a:off x="1019020" y="6115135"/>
            <a:ext cx="27320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C642F8-2985-411C-4BC0-B7332B2CE196}"/>
              </a:ext>
            </a:extLst>
          </p:cNvPr>
          <p:cNvSpPr/>
          <p:nvPr/>
        </p:nvSpPr>
        <p:spPr>
          <a:xfrm>
            <a:off x="3871027" y="3429000"/>
            <a:ext cx="487535" cy="4875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1D316-5574-503B-6A4E-16C119F216E2}"/>
              </a:ext>
            </a:extLst>
          </p:cNvPr>
          <p:cNvCxnSpPr>
            <a:cxnSpLocks/>
          </p:cNvCxnSpPr>
          <p:nvPr/>
        </p:nvCxnSpPr>
        <p:spPr>
          <a:xfrm flipV="1">
            <a:off x="4262041" y="1344599"/>
            <a:ext cx="1468198" cy="217117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6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CC97F2-1623-D530-D5F1-67A94BA79920}"/>
              </a:ext>
            </a:extLst>
          </p:cNvPr>
          <p:cNvSpPr/>
          <p:nvPr/>
        </p:nvSpPr>
        <p:spPr>
          <a:xfrm rot="1654596">
            <a:off x="5940872" y="-996177"/>
            <a:ext cx="10335004" cy="93423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BD9B5-75CA-97DB-8858-4D7761931F48}"/>
              </a:ext>
            </a:extLst>
          </p:cNvPr>
          <p:cNvSpPr/>
          <p:nvPr/>
        </p:nvSpPr>
        <p:spPr>
          <a:xfrm>
            <a:off x="4365495" y="1295400"/>
            <a:ext cx="3163064" cy="32308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950AA-CF9A-8ECB-EF9E-8350A67E9566}"/>
              </a:ext>
            </a:extLst>
          </p:cNvPr>
          <p:cNvSpPr/>
          <p:nvPr/>
        </p:nvSpPr>
        <p:spPr>
          <a:xfrm>
            <a:off x="4007354" y="929581"/>
            <a:ext cx="3879345" cy="3962518"/>
          </a:xfrm>
          <a:prstGeom prst="ellipse">
            <a:avLst/>
          </a:prstGeom>
          <a:noFill/>
          <a:ln w="4445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54D621-480D-505A-1544-EDCA5F9A489D}"/>
              </a:ext>
            </a:extLst>
          </p:cNvPr>
          <p:cNvSpPr/>
          <p:nvPr/>
        </p:nvSpPr>
        <p:spPr>
          <a:xfrm>
            <a:off x="3672840" y="602820"/>
            <a:ext cx="4495800" cy="4652439"/>
          </a:xfrm>
          <a:prstGeom prst="ellipse">
            <a:avLst/>
          </a:prstGeom>
          <a:noFill/>
          <a:ln w="4445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87EDAE-2D1B-D584-1669-5A80EB76DFA9}"/>
              </a:ext>
            </a:extLst>
          </p:cNvPr>
          <p:cNvSpPr/>
          <p:nvPr/>
        </p:nvSpPr>
        <p:spPr>
          <a:xfrm>
            <a:off x="6994227" y="754206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EAF897-CE8F-C1D2-9AC7-4879C1D86706}"/>
              </a:ext>
            </a:extLst>
          </p:cNvPr>
          <p:cNvSpPr/>
          <p:nvPr/>
        </p:nvSpPr>
        <p:spPr>
          <a:xfrm>
            <a:off x="7743490" y="1670587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8E1D85-3059-EBA4-4D92-D07495555729}"/>
              </a:ext>
            </a:extLst>
          </p:cNvPr>
          <p:cNvSpPr/>
          <p:nvPr/>
        </p:nvSpPr>
        <p:spPr>
          <a:xfrm>
            <a:off x="8001160" y="2890685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07D33C-8555-6B39-1C7D-E9306906C1CA}"/>
              </a:ext>
            </a:extLst>
          </p:cNvPr>
          <p:cNvSpPr/>
          <p:nvPr/>
        </p:nvSpPr>
        <p:spPr>
          <a:xfrm>
            <a:off x="7674124" y="3974426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03697C-326E-EDD5-1F2F-5482F019CF16}"/>
              </a:ext>
            </a:extLst>
          </p:cNvPr>
          <p:cNvSpPr/>
          <p:nvPr/>
        </p:nvSpPr>
        <p:spPr>
          <a:xfrm>
            <a:off x="6754871" y="4804720"/>
            <a:ext cx="426720" cy="426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079758-393E-F003-D343-09D85F656581}"/>
              </a:ext>
            </a:extLst>
          </p:cNvPr>
          <p:cNvSpPr/>
          <p:nvPr/>
        </p:nvSpPr>
        <p:spPr>
          <a:xfrm>
            <a:off x="7525996" y="472560"/>
            <a:ext cx="31436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9EA1C-663F-314E-EC09-BCAF1045018C}"/>
              </a:ext>
            </a:extLst>
          </p:cNvPr>
          <p:cNvSpPr/>
          <p:nvPr/>
        </p:nvSpPr>
        <p:spPr>
          <a:xfrm>
            <a:off x="8280178" y="1504104"/>
            <a:ext cx="35742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STEGANOGRAPHY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CE8B9E-916A-6774-2875-5E53B8B21F0F}"/>
              </a:ext>
            </a:extLst>
          </p:cNvPr>
          <p:cNvSpPr/>
          <p:nvPr/>
        </p:nvSpPr>
        <p:spPr>
          <a:xfrm>
            <a:off x="8482349" y="2705192"/>
            <a:ext cx="29395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STEGANALYSIS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2ED206-3790-43DE-CA37-8D2ABBB26AC8}"/>
              </a:ext>
            </a:extLst>
          </p:cNvPr>
          <p:cNvSpPr/>
          <p:nvPr/>
        </p:nvSpPr>
        <p:spPr>
          <a:xfrm>
            <a:off x="8158803" y="3833843"/>
            <a:ext cx="2400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229D7B-D6A7-3B11-9EF8-5687D3E3186A}"/>
              </a:ext>
            </a:extLst>
          </p:cNvPr>
          <p:cNvSpPr/>
          <p:nvPr/>
        </p:nvSpPr>
        <p:spPr>
          <a:xfrm>
            <a:off x="7278709" y="4734858"/>
            <a:ext cx="27669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F00B613C-260E-6B2A-925F-B5B83430F2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9221252"/>
                  </p:ext>
                </p:extLst>
              </p:nvPr>
            </p:nvGraphicFramePr>
            <p:xfrm>
              <a:off x="7085474" y="830313"/>
              <a:ext cx="219215" cy="198535"/>
            </p:xfrm>
            <a:graphic>
              <a:graphicData uri="http://schemas.microsoft.com/office/powerpoint/2016/sectionzoom">
                <psez:sectionZm>
                  <psez:sectionZmObj sectionId="{ACD99493-8DBF-45D5-84EB-38340CEAAE0E}">
                    <psez:zmPr id="{A194C612-4B41-49E2-B588-145600D0A76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9215" cy="19853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00B613C-260E-6B2A-925F-B5B83430F2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5474" y="830313"/>
                <a:ext cx="219215" cy="198535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9ADCF130-B182-1463-DC11-919492305F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6569375"/>
                  </p:ext>
                </p:extLst>
              </p:nvPr>
            </p:nvGraphicFramePr>
            <p:xfrm>
              <a:off x="7792366" y="1774334"/>
              <a:ext cx="242062" cy="219226"/>
            </p:xfrm>
            <a:graphic>
              <a:graphicData uri="http://schemas.microsoft.com/office/powerpoint/2016/sectionzoom">
                <psez:sectionZm>
                  <psez:sectionZmObj sectionId="{76FC056D-FA01-4CB4-A022-795EB3279A0A}">
                    <psez:zmPr id="{A51E68C2-2199-4E9E-8EE4-DB2A7C80B6A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2062" cy="2192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ADCF130-B182-1463-DC11-919492305F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366" y="1774334"/>
                <a:ext cx="242062" cy="2192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8F7291ED-1675-B428-0E52-0CA9E5610C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8761803"/>
                  </p:ext>
                </p:extLst>
              </p:nvPr>
            </p:nvGraphicFramePr>
            <p:xfrm>
              <a:off x="8086444" y="2979095"/>
              <a:ext cx="275930" cy="249899"/>
            </p:xfrm>
            <a:graphic>
              <a:graphicData uri="http://schemas.microsoft.com/office/powerpoint/2016/sectionzoom">
                <psez:sectionZm>
                  <psez:sectionZmObj sectionId="{66B6AF1A-D161-45FC-88FD-8B0FF7A71172}">
                    <psez:zmPr id="{4C8921C6-2D3E-4DC6-920C-7654F0292AC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930" cy="24989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1" name="Section Zoom 3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F7291ED-1675-B428-0E52-0CA9E5610C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6444" y="2979095"/>
                <a:ext cx="275930" cy="24989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0C87E110-D37D-6B69-6DD0-8BC12050C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7078682"/>
                  </p:ext>
                </p:extLst>
              </p:nvPr>
            </p:nvGraphicFramePr>
            <p:xfrm>
              <a:off x="7725230" y="4062836"/>
              <a:ext cx="275930" cy="249899"/>
            </p:xfrm>
            <a:graphic>
              <a:graphicData uri="http://schemas.microsoft.com/office/powerpoint/2016/sectionzoom">
                <psez:sectionZm>
                  <psez:sectionZmObj sectionId="{D56D1819-792A-451C-805E-963CD683503B}">
                    <psez:zmPr id="{3B6687D6-A872-428F-81A3-6811C833196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930" cy="24989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3" name="Section Zoom 3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C87E110-D37D-6B69-6DD0-8BC12050C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5230" y="4062836"/>
                <a:ext cx="275930" cy="24989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6" name="Section Zoom 35">
                <a:extLst>
                  <a:ext uri="{FF2B5EF4-FFF2-40B4-BE49-F238E27FC236}">
                    <a16:creationId xmlns:a16="http://schemas.microsoft.com/office/drawing/2014/main" id="{D4B54308-6EDA-0913-4FD1-818A40D53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0341494"/>
                  </p:ext>
                </p:extLst>
              </p:nvPr>
            </p:nvGraphicFramePr>
            <p:xfrm>
              <a:off x="6829670" y="4886449"/>
              <a:ext cx="283857" cy="257078"/>
            </p:xfrm>
            <a:graphic>
              <a:graphicData uri="http://schemas.microsoft.com/office/powerpoint/2016/sectionzoom">
                <psez:sectionZm>
                  <psez:sectionZmObj sectionId="{FADD02A9-53DE-4FDC-A298-498B82452BAC}">
                    <psez:zmPr id="{1BF44881-9B35-488B-ABF0-17E0A32DB1F0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3857" cy="2570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6" name="Section Zoom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4B54308-6EDA-0913-4FD1-818A40D53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9670" y="4886449"/>
                <a:ext cx="283857" cy="2570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06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FD2C5C-F61F-7589-E55F-6C4FBA43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5" y="558945"/>
            <a:ext cx="3500103" cy="243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466BF-47E2-7EC5-2928-4514FBF4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5" y="3681525"/>
            <a:ext cx="3500105" cy="24336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14406-0BB1-5578-CDC6-D477801F385E}"/>
              </a:ext>
            </a:extLst>
          </p:cNvPr>
          <p:cNvSpPr/>
          <p:nvPr/>
        </p:nvSpPr>
        <p:spPr>
          <a:xfrm>
            <a:off x="1705234" y="2992554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C45729-4C8E-6D51-C314-F4FAFFAC39F2}"/>
              </a:ext>
            </a:extLst>
          </p:cNvPr>
          <p:cNvSpPr/>
          <p:nvPr/>
        </p:nvSpPr>
        <p:spPr>
          <a:xfrm>
            <a:off x="1337989" y="6115135"/>
            <a:ext cx="27240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09D1C-C386-13E0-0B6A-DA8A65B2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54" y="3198285"/>
            <a:ext cx="5374646" cy="3352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30328-6E42-14A1-CC68-08F77A579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52" y="99351"/>
            <a:ext cx="5374646" cy="33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63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AA0005-2D0B-2795-417F-B0EF52C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81"/>
            <a:ext cx="3420533" cy="2565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811B4-0BBA-FF9E-FFFF-7C89CA13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4114478"/>
            <a:ext cx="3420533" cy="2565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9678-965B-9C71-689E-C1C5FB6E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6" y="4114478"/>
            <a:ext cx="3420533" cy="2565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E21C9-4922-4B6F-5D51-8586024B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4" y="4114478"/>
            <a:ext cx="3420533" cy="256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9A4E-03DB-CBA0-905F-FF0EEB01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1549078"/>
            <a:ext cx="3420533" cy="2565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0B769C-EAC8-1BA9-F7DB-88AAB0C2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80"/>
            <a:ext cx="3420532" cy="25653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46154-E624-F72D-AD78-4FEE2EF31655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923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AA0005-2D0B-2795-417F-B0EF52C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81"/>
            <a:ext cx="3420533" cy="2565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811B4-0BBA-FF9E-FFFF-7C89CA13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4114478"/>
            <a:ext cx="3420532" cy="2565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9678-965B-9C71-689E-C1C5FB6E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6" y="4114478"/>
            <a:ext cx="3420533" cy="2565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E21C9-4922-4B6F-5D51-8586024B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4" y="4114478"/>
            <a:ext cx="3420532" cy="256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9A4E-03DB-CBA0-905F-FF0EEB01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1549078"/>
            <a:ext cx="3420532" cy="2565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0B769C-EAC8-1BA9-F7DB-88AAB0C2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80"/>
            <a:ext cx="3420532" cy="25653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46154-E624-F72D-AD78-4FEE2EF31655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010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BC651E-F00B-F7C9-46E1-96AFFFD9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17" y="4114476"/>
            <a:ext cx="3420532" cy="2565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83291E-2855-B9E1-D9B3-3B27404C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17" y="1549078"/>
            <a:ext cx="3420532" cy="25653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46CE0-19EB-4554-9914-3AE08EF06047}"/>
              </a:ext>
            </a:extLst>
          </p:cNvPr>
          <p:cNvGrpSpPr/>
          <p:nvPr/>
        </p:nvGrpSpPr>
        <p:grpSpPr>
          <a:xfrm>
            <a:off x="7056474" y="-1474475"/>
            <a:ext cx="7445520" cy="7702769"/>
            <a:chOff x="7056474" y="-1474475"/>
            <a:chExt cx="7445520" cy="7702769"/>
          </a:xfrm>
          <a:blipFill>
            <a:blip r:embed="rId4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E98A59-1C6E-B8E5-C147-6AD2F289A7E7}"/>
                </a:ext>
              </a:extLst>
            </p:cNvPr>
            <p:cNvSpPr/>
            <p:nvPr/>
          </p:nvSpPr>
          <p:spPr>
            <a:xfrm>
              <a:off x="7651082" y="-1474475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A39628EA-DF3D-3CC4-A97C-70359B9447A3}"/>
                </a:ext>
              </a:extLst>
            </p:cNvPr>
            <p:cNvSpPr/>
            <p:nvPr/>
          </p:nvSpPr>
          <p:spPr>
            <a:xfrm>
              <a:off x="7056474" y="0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D29558AF-7B7F-AD88-68CD-E28C02D3A04C}"/>
                </a:ext>
              </a:extLst>
            </p:cNvPr>
            <p:cNvSpPr/>
            <p:nvPr/>
          </p:nvSpPr>
          <p:spPr>
            <a:xfrm>
              <a:off x="7056474" y="1354512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5C102-D83C-2358-FC90-61252286B016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4E1CC1-8E4E-B5BA-40E1-9EE58CF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5" y="1549077"/>
            <a:ext cx="3420532" cy="2565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7CD74-00BE-B5F9-C4B7-177AD7570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5" y="4114477"/>
            <a:ext cx="3420532" cy="25653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ACC10-6383-A078-B2C3-6E6276F52BCA}"/>
              </a:ext>
            </a:extLst>
          </p:cNvPr>
          <p:cNvSpPr txBox="1"/>
          <p:nvPr/>
        </p:nvSpPr>
        <p:spPr>
          <a:xfrm>
            <a:off x="7280849" y="3017676"/>
            <a:ext cx="3031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Cover Images follows uniform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repeating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high information density</a:t>
            </a:r>
          </a:p>
        </p:txBody>
      </p:sp>
    </p:spTree>
    <p:extLst>
      <p:ext uri="{BB962C8B-B14F-4D97-AF65-F5344CB8AC3E}">
        <p14:creationId xmlns:p14="http://schemas.microsoft.com/office/powerpoint/2010/main" val="14946912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BC651E-F00B-F7C9-46E1-96AFFFD9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4114476"/>
            <a:ext cx="3420532" cy="2565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83291E-2855-B9E1-D9B3-3B27404C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78"/>
            <a:ext cx="3420532" cy="25653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46CE0-19EB-4554-9914-3AE08EF06047}"/>
              </a:ext>
            </a:extLst>
          </p:cNvPr>
          <p:cNvGrpSpPr/>
          <p:nvPr/>
        </p:nvGrpSpPr>
        <p:grpSpPr>
          <a:xfrm>
            <a:off x="7056474" y="-1474475"/>
            <a:ext cx="7445520" cy="7702769"/>
            <a:chOff x="7056474" y="-1474475"/>
            <a:chExt cx="7445520" cy="7702769"/>
          </a:xfrm>
          <a:blipFill>
            <a:blip r:embed="rId4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E98A59-1C6E-B8E5-C147-6AD2F289A7E7}"/>
                </a:ext>
              </a:extLst>
            </p:cNvPr>
            <p:cNvSpPr/>
            <p:nvPr/>
          </p:nvSpPr>
          <p:spPr>
            <a:xfrm>
              <a:off x="7651082" y="-1474475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A39628EA-DF3D-3CC4-A97C-70359B9447A3}"/>
                </a:ext>
              </a:extLst>
            </p:cNvPr>
            <p:cNvSpPr/>
            <p:nvPr/>
          </p:nvSpPr>
          <p:spPr>
            <a:xfrm>
              <a:off x="7056474" y="0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D29558AF-7B7F-AD88-68CD-E28C02D3A04C}"/>
                </a:ext>
              </a:extLst>
            </p:cNvPr>
            <p:cNvSpPr/>
            <p:nvPr/>
          </p:nvSpPr>
          <p:spPr>
            <a:xfrm>
              <a:off x="7056474" y="1354512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5C102-D83C-2358-FC90-61252286B016}"/>
              </a:ext>
            </a:extLst>
          </p:cNvPr>
          <p:cNvSpPr/>
          <p:nvPr/>
        </p:nvSpPr>
        <p:spPr>
          <a:xfrm>
            <a:off x="694363" y="397148"/>
            <a:ext cx="3979551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Images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4E1CC1-8E4E-B5BA-40E1-9EE58CF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77"/>
            <a:ext cx="3420532" cy="2565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7CD74-00BE-B5F9-C4B7-177AD7570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4114477"/>
            <a:ext cx="3420532" cy="25653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ACC10-6383-A078-B2C3-6E6276F52BCA}"/>
              </a:ext>
            </a:extLst>
          </p:cNvPr>
          <p:cNvSpPr txBox="1"/>
          <p:nvPr/>
        </p:nvSpPr>
        <p:spPr>
          <a:xfrm>
            <a:off x="7280849" y="3017676"/>
            <a:ext cx="3031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Cover Images follows uniform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repeating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has high information density</a:t>
            </a:r>
          </a:p>
        </p:txBody>
      </p:sp>
    </p:spTree>
    <p:extLst>
      <p:ext uri="{BB962C8B-B14F-4D97-AF65-F5344CB8AC3E}">
        <p14:creationId xmlns:p14="http://schemas.microsoft.com/office/powerpoint/2010/main" val="3956078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6016E6-2C8A-262F-F272-F4728F19FC16}"/>
              </a:ext>
            </a:extLst>
          </p:cNvPr>
          <p:cNvSpPr/>
          <p:nvPr/>
        </p:nvSpPr>
        <p:spPr>
          <a:xfrm>
            <a:off x="719437" y="897499"/>
            <a:ext cx="5472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Statistical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44CEB-95A7-29C9-8883-707E0106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864" y="3148344"/>
            <a:ext cx="3338893" cy="2504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DD98A-3E7A-47EE-30A0-557F96D4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8774" r="8417" b="7983"/>
          <a:stretch/>
        </p:blipFill>
        <p:spPr>
          <a:xfrm>
            <a:off x="4016106" y="2476995"/>
            <a:ext cx="7060432" cy="37512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5802-1850-5483-5512-64427C74E2D1}"/>
              </a:ext>
            </a:extLst>
          </p:cNvPr>
          <p:cNvGrpSpPr/>
          <p:nvPr/>
        </p:nvGrpSpPr>
        <p:grpSpPr>
          <a:xfrm rot="20779240">
            <a:off x="2202999" y="2938091"/>
            <a:ext cx="2243127" cy="1378059"/>
            <a:chOff x="1825838" y="3003831"/>
            <a:chExt cx="2695496" cy="15366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0D335C-F92B-C2DC-5591-AACE475281DF}"/>
                </a:ext>
              </a:extLst>
            </p:cNvPr>
            <p:cNvSpPr/>
            <p:nvPr/>
          </p:nvSpPr>
          <p:spPr>
            <a:xfrm rot="18418850">
              <a:off x="1825838" y="4052916"/>
              <a:ext cx="487535" cy="487535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571AB3-5FFE-AD30-C921-5F415B902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638" y="3003831"/>
              <a:ext cx="2199696" cy="1177489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56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AA0005-2D0B-2795-417F-B0EF52C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81"/>
            <a:ext cx="3420532" cy="2565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811B4-0BBA-FF9E-FFFF-7C89CA13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4114478"/>
            <a:ext cx="3420532" cy="2565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9678-965B-9C71-689E-C1C5FB6E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6" y="4114478"/>
            <a:ext cx="3420532" cy="2565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E21C9-4922-4B6F-5D51-8586024B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4" y="4114478"/>
            <a:ext cx="3420532" cy="2565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9A4E-03DB-CBA0-905F-FF0EEB01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850" y="1549078"/>
            <a:ext cx="3420532" cy="2565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0B769C-EAC8-1BA9-F7DB-88AAB0C2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80"/>
            <a:ext cx="3420532" cy="25653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46154-E624-F72D-AD78-4FEE2EF31655}"/>
              </a:ext>
            </a:extLst>
          </p:cNvPr>
          <p:cNvSpPr/>
          <p:nvPr/>
        </p:nvSpPr>
        <p:spPr>
          <a:xfrm>
            <a:off x="-1278768" y="397148"/>
            <a:ext cx="11266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Discrete Cosine Transform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Photographs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7483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BC651E-F00B-F7C9-46E1-96AFFFD9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4114476"/>
            <a:ext cx="3420532" cy="2565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83291E-2855-B9E1-D9B3-3B27404C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317" y="1549078"/>
            <a:ext cx="3420532" cy="25653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46CE0-19EB-4554-9914-3AE08EF06047}"/>
              </a:ext>
            </a:extLst>
          </p:cNvPr>
          <p:cNvGrpSpPr/>
          <p:nvPr/>
        </p:nvGrpSpPr>
        <p:grpSpPr>
          <a:xfrm>
            <a:off x="7056474" y="-1474475"/>
            <a:ext cx="7445520" cy="7702769"/>
            <a:chOff x="7056474" y="-1474475"/>
            <a:chExt cx="7445520" cy="7702769"/>
          </a:xfrm>
          <a:blipFill>
            <a:blip r:embed="rId4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E98A59-1C6E-B8E5-C147-6AD2F289A7E7}"/>
                </a:ext>
              </a:extLst>
            </p:cNvPr>
            <p:cNvSpPr/>
            <p:nvPr/>
          </p:nvSpPr>
          <p:spPr>
            <a:xfrm>
              <a:off x="7651082" y="-1474475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A39628EA-DF3D-3CC4-A97C-70359B9447A3}"/>
                </a:ext>
              </a:extLst>
            </p:cNvPr>
            <p:cNvSpPr/>
            <p:nvPr/>
          </p:nvSpPr>
          <p:spPr>
            <a:xfrm>
              <a:off x="7056474" y="0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D29558AF-7B7F-AD88-68CD-E28C02D3A04C}"/>
                </a:ext>
              </a:extLst>
            </p:cNvPr>
            <p:cNvSpPr/>
            <p:nvPr/>
          </p:nvSpPr>
          <p:spPr>
            <a:xfrm>
              <a:off x="7056474" y="1354512"/>
              <a:ext cx="6850912" cy="4873782"/>
            </a:xfrm>
            <a:custGeom>
              <a:avLst/>
              <a:gdLst>
                <a:gd name="connsiteX0" fmla="*/ 0 w 6255489"/>
                <a:gd name="connsiteY0" fmla="*/ 4873782 h 4873782"/>
                <a:gd name="connsiteX1" fmla="*/ 3127745 w 6255489"/>
                <a:gd name="connsiteY1" fmla="*/ 0 h 4873782"/>
                <a:gd name="connsiteX2" fmla="*/ 6255489 w 6255489"/>
                <a:gd name="connsiteY2" fmla="*/ 4873782 h 4873782"/>
                <a:gd name="connsiteX3" fmla="*/ 0 w 6255489"/>
                <a:gd name="connsiteY3" fmla="*/ 4873782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  <a:gd name="connsiteX0" fmla="*/ 0 w 6850912"/>
                <a:gd name="connsiteY0" fmla="*/ 2842963 h 4873782"/>
                <a:gd name="connsiteX1" fmla="*/ 3723168 w 6850912"/>
                <a:gd name="connsiteY1" fmla="*/ 0 h 4873782"/>
                <a:gd name="connsiteX2" fmla="*/ 6850912 w 6850912"/>
                <a:gd name="connsiteY2" fmla="*/ 4873782 h 4873782"/>
                <a:gd name="connsiteX3" fmla="*/ 0 w 6850912"/>
                <a:gd name="connsiteY3" fmla="*/ 2842963 h 487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912" h="4873782">
                  <a:moveTo>
                    <a:pt x="0" y="2842963"/>
                  </a:moveTo>
                  <a:cubicBezTo>
                    <a:pt x="2219252" y="3032993"/>
                    <a:pt x="2482112" y="947654"/>
                    <a:pt x="3723168" y="0"/>
                  </a:cubicBezTo>
                  <a:lnTo>
                    <a:pt x="6850912" y="4873782"/>
                  </a:lnTo>
                  <a:cubicBezTo>
                    <a:pt x="4567275" y="4196842"/>
                    <a:pt x="1560623" y="4413037"/>
                    <a:pt x="0" y="2842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64E1CC1-8E4E-B5BA-40E1-9EE58CF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1549077"/>
            <a:ext cx="3420532" cy="2565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7CD74-00BE-B5F9-C4B7-177AD7570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5" y="4114477"/>
            <a:ext cx="3420532" cy="25653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ACC10-6383-A078-B2C3-6E6276F52BCA}"/>
              </a:ext>
            </a:extLst>
          </p:cNvPr>
          <p:cNvSpPr txBox="1"/>
          <p:nvPr/>
        </p:nvSpPr>
        <p:spPr>
          <a:xfrm>
            <a:off x="7280849" y="3017676"/>
            <a:ext cx="2990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Cover Images has a one very large spike near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Embedded images two large spikes.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08B7C-2EB0-7ADD-6B3F-A4BE8E6E9327}"/>
              </a:ext>
            </a:extLst>
          </p:cNvPr>
          <p:cNvSpPr/>
          <p:nvPr/>
        </p:nvSpPr>
        <p:spPr>
          <a:xfrm>
            <a:off x="-1278768" y="397148"/>
            <a:ext cx="11266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Discrete Cosine Transform</a:t>
            </a:r>
          </a:p>
          <a:p>
            <a:pPr algn="ctr"/>
            <a:r>
              <a:rPr lang="en-US" sz="1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7996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5747E5-9C06-5E4B-3B14-8685F14B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06465"/>
            <a:ext cx="4909583" cy="341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F817F-26F3-E0A7-F791-9905C8F3A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517" y="2306465"/>
            <a:ext cx="5117004" cy="34136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F7E9FC-F2EE-BAFF-4300-1871500C085D}"/>
              </a:ext>
            </a:extLst>
          </p:cNvPr>
          <p:cNvSpPr/>
          <p:nvPr/>
        </p:nvSpPr>
        <p:spPr>
          <a:xfrm>
            <a:off x="5709424" y="3556615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7C253-F822-AB33-881C-834C8CC62981}"/>
              </a:ext>
            </a:extLst>
          </p:cNvPr>
          <p:cNvSpPr/>
          <p:nvPr/>
        </p:nvSpPr>
        <p:spPr>
          <a:xfrm>
            <a:off x="2095013" y="5832708"/>
            <a:ext cx="1989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D5303-9666-5FD7-36CF-AFAB87AB814A}"/>
              </a:ext>
            </a:extLst>
          </p:cNvPr>
          <p:cNvSpPr/>
          <p:nvPr/>
        </p:nvSpPr>
        <p:spPr>
          <a:xfrm>
            <a:off x="8161678" y="5817034"/>
            <a:ext cx="13212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F5A06B-E987-B531-F4C2-CC76EF3A522F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4351612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4FBD260-212E-8FFB-E6D5-4A31CC46C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b="8488"/>
          <a:stretch/>
        </p:blipFill>
        <p:spPr>
          <a:xfrm>
            <a:off x="689340" y="2076134"/>
            <a:ext cx="7316974" cy="40499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EC69E-A972-A5A2-0755-A75EB61E4FAD}"/>
              </a:ext>
            </a:extLst>
          </p:cNvPr>
          <p:cNvSpPr/>
          <p:nvPr/>
        </p:nvSpPr>
        <p:spPr>
          <a:xfrm>
            <a:off x="2799526" y="6218190"/>
            <a:ext cx="27320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Image</a:t>
            </a:r>
          </a:p>
        </p:txBody>
      </p:sp>
    </p:spTree>
    <p:extLst>
      <p:ext uri="{BB962C8B-B14F-4D97-AF65-F5344CB8AC3E}">
        <p14:creationId xmlns:p14="http://schemas.microsoft.com/office/powerpoint/2010/main" val="3636926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01FCD0-D770-E99D-C92F-5C7E1AEA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805" r="2804" b="6031"/>
          <a:stretch/>
        </p:blipFill>
        <p:spPr>
          <a:xfrm>
            <a:off x="0" y="0"/>
            <a:ext cx="13055600" cy="6858000"/>
          </a:xfrm>
          <a:prstGeom prst="rect">
            <a:avLst/>
          </a:prstGeom>
        </p:spPr>
      </p:pic>
      <p:sp>
        <p:nvSpPr>
          <p:cNvPr id="3" name="Freeform 34">
            <a:extLst>
              <a:ext uri="{FF2B5EF4-FFF2-40B4-BE49-F238E27FC236}">
                <a16:creationId xmlns:a16="http://schemas.microsoft.com/office/drawing/2014/main" id="{B197DFC0-C38B-1BFB-4EF4-3ECE7AA998AC}"/>
              </a:ext>
            </a:extLst>
          </p:cNvPr>
          <p:cNvSpPr/>
          <p:nvPr/>
        </p:nvSpPr>
        <p:spPr>
          <a:xfrm>
            <a:off x="5690042" y="0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17BE6-B818-4E57-6D1A-65B868B5B22D}"/>
              </a:ext>
            </a:extLst>
          </p:cNvPr>
          <p:cNvSpPr/>
          <p:nvPr/>
        </p:nvSpPr>
        <p:spPr>
          <a:xfrm>
            <a:off x="973744" y="2279522"/>
            <a:ext cx="3536546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Multimedia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41713-E65C-D253-D56A-776CA305E85D}"/>
              </a:ext>
            </a:extLst>
          </p:cNvPr>
          <p:cNvSpPr txBox="1"/>
          <p:nvPr/>
        </p:nvSpPr>
        <p:spPr>
          <a:xfrm>
            <a:off x="973744" y="3336713"/>
            <a:ext cx="3742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84914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4FBD260-212E-8FFB-E6D5-4A31CC46C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b="4956"/>
          <a:stretch/>
        </p:blipFill>
        <p:spPr>
          <a:xfrm>
            <a:off x="483078" y="2238723"/>
            <a:ext cx="7679285" cy="40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3C3C6-58C3-0C53-8F14-27088B784811}"/>
              </a:ext>
            </a:extLst>
          </p:cNvPr>
          <p:cNvGrpSpPr/>
          <p:nvPr/>
        </p:nvGrpSpPr>
        <p:grpSpPr>
          <a:xfrm>
            <a:off x="483078" y="2238723"/>
            <a:ext cx="7679285" cy="4049934"/>
            <a:chOff x="483078" y="2238723"/>
            <a:chExt cx="7679285" cy="40499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BD260-212E-8FFB-E6D5-4A31CC46C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" b="4956"/>
            <a:stretch/>
          </p:blipFill>
          <p:spPr>
            <a:xfrm>
              <a:off x="483078" y="2238723"/>
              <a:ext cx="7679285" cy="404993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973FB69-5F06-B064-1CFA-3CEC41FAE502}"/>
                </a:ext>
              </a:extLst>
            </p:cNvPr>
            <p:cNvCxnSpPr/>
            <p:nvPr/>
          </p:nvCxnSpPr>
          <p:spPr>
            <a:xfrm>
              <a:off x="2294628" y="3830124"/>
              <a:ext cx="13284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D96611-BE56-A5FE-16B8-17BD06C1648F}"/>
                </a:ext>
              </a:extLst>
            </p:cNvPr>
            <p:cNvCxnSpPr/>
            <p:nvPr/>
          </p:nvCxnSpPr>
          <p:spPr>
            <a:xfrm>
              <a:off x="3648974" y="3567019"/>
              <a:ext cx="13284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BF409B-C0B0-AA1D-012C-29151790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53" y="3429000"/>
              <a:ext cx="125083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ED1B41-7124-CC79-624D-3890AE05EC32}"/>
                </a:ext>
              </a:extLst>
            </p:cNvPr>
            <p:cNvSpPr/>
            <p:nvPr/>
          </p:nvSpPr>
          <p:spPr>
            <a:xfrm>
              <a:off x="2729472" y="3572315"/>
              <a:ext cx="45877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7030A0"/>
                  </a:solidFill>
                </a:rPr>
                <a:t>749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4C1A3E-F32B-52A7-93B9-7B5A9DDE82B0}"/>
                </a:ext>
              </a:extLst>
            </p:cNvPr>
            <p:cNvSpPr/>
            <p:nvPr/>
          </p:nvSpPr>
          <p:spPr>
            <a:xfrm>
              <a:off x="4092542" y="3275111"/>
              <a:ext cx="45878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7030A0"/>
                  </a:solidFill>
                </a:rPr>
                <a:t>745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3444FF-3350-1963-259B-6AAF5F53E1A9}"/>
                </a:ext>
              </a:extLst>
            </p:cNvPr>
            <p:cNvSpPr/>
            <p:nvPr/>
          </p:nvSpPr>
          <p:spPr>
            <a:xfrm>
              <a:off x="5442478" y="3121222"/>
              <a:ext cx="45878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7030A0"/>
                  </a:solidFill>
                </a:rPr>
                <a:t>748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02C809A-9932-4001-78D2-7D5F87C7746B}"/>
              </a:ext>
            </a:extLst>
          </p:cNvPr>
          <p:cNvSpPr/>
          <p:nvPr/>
        </p:nvSpPr>
        <p:spPr>
          <a:xfrm>
            <a:off x="2598106" y="2272409"/>
            <a:ext cx="326884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 distance between peaks = 747 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584BD0-04E6-0142-DBD4-AA7886BC5335}"/>
              </a:ext>
            </a:extLst>
          </p:cNvPr>
          <p:cNvSpPr/>
          <p:nvPr/>
        </p:nvSpPr>
        <p:spPr>
          <a:xfrm>
            <a:off x="8280155" y="4263690"/>
            <a:ext cx="27889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dimensions</a:t>
            </a:r>
          </a:p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payload image: 748 x 499 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5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689340" y="897499"/>
            <a:ext cx="5532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of Image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7B0C4-FB3B-5A7A-FCD5-A55C17D2235F}"/>
              </a:ext>
            </a:extLst>
          </p:cNvPr>
          <p:cNvGrpSpPr/>
          <p:nvPr/>
        </p:nvGrpSpPr>
        <p:grpSpPr>
          <a:xfrm>
            <a:off x="8591012" y="-1374479"/>
            <a:ext cx="4607369" cy="8423285"/>
            <a:chOff x="8358532" y="-1417610"/>
            <a:chExt cx="3400135" cy="8423285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67EFE580-A808-17B2-17F0-C2822A716005}"/>
                </a:ext>
              </a:extLst>
            </p:cNvPr>
            <p:cNvSpPr/>
            <p:nvPr/>
          </p:nvSpPr>
          <p:spPr>
            <a:xfrm>
              <a:off x="8358532" y="612476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704FFD29-6A93-A07F-7366-B8FBEFE27EBF}"/>
                </a:ext>
              </a:extLst>
            </p:cNvPr>
            <p:cNvSpPr/>
            <p:nvPr/>
          </p:nvSpPr>
          <p:spPr>
            <a:xfrm>
              <a:off x="8532389" y="207034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3735F1D-D382-4EC0-988E-12190DDE7926}"/>
                </a:ext>
              </a:extLst>
            </p:cNvPr>
            <p:cNvSpPr/>
            <p:nvPr/>
          </p:nvSpPr>
          <p:spPr>
            <a:xfrm>
              <a:off x="8445461" y="3555062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C79234E1-779F-C528-F1EE-C90CAC4AFC64}"/>
                </a:ext>
              </a:extLst>
            </p:cNvPr>
            <p:cNvSpPr/>
            <p:nvPr/>
          </p:nvSpPr>
          <p:spPr>
            <a:xfrm>
              <a:off x="8532389" y="-1417610"/>
              <a:ext cx="3226278" cy="3450613"/>
            </a:xfrm>
            <a:prstGeom prst="snip2DiagRect">
              <a:avLst>
                <a:gd name="adj1" fmla="val 38503"/>
                <a:gd name="adj2" fmla="val 401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C91A8-B981-44D0-0D50-29BEA9F5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81" y="1967632"/>
            <a:ext cx="2930347" cy="3917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52D25-FA82-982E-B6CC-8868F0E0B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" y="1967632"/>
            <a:ext cx="2926429" cy="39175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F6B85C-609F-0C81-A05C-BD53901EE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57" y="1967632"/>
            <a:ext cx="2926429" cy="39175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2CD1CB-374A-0CB4-28FD-9BA1CF9D56F3}"/>
              </a:ext>
            </a:extLst>
          </p:cNvPr>
          <p:cNvSpPr/>
          <p:nvPr/>
        </p:nvSpPr>
        <p:spPr>
          <a:xfrm>
            <a:off x="4077311" y="6021876"/>
            <a:ext cx="241963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= mean</a:t>
            </a:r>
          </a:p>
          <a:p>
            <a:pPr algn="ctr"/>
            <a:r>
              <a:rPr lang="en-US" sz="14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channel offset correction</a:t>
            </a:r>
            <a:endParaRPr lang="en-US" sz="1400" b="0" cap="none" spc="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61E559-4F02-1B85-4D27-EB2C316AF2D9}"/>
              </a:ext>
            </a:extLst>
          </p:cNvPr>
          <p:cNvSpPr/>
          <p:nvPr/>
        </p:nvSpPr>
        <p:spPr>
          <a:xfrm>
            <a:off x="7246724" y="5998668"/>
            <a:ext cx="241963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corrected</a:t>
            </a:r>
          </a:p>
          <a:p>
            <a:pPr algn="ctr"/>
            <a:r>
              <a:rPr lang="en-US" sz="14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channel offset correction</a:t>
            </a:r>
            <a:endParaRPr lang="en-US" sz="1400" b="0" cap="none" spc="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66143-B5F8-6FC4-C809-C203CB779003}"/>
              </a:ext>
            </a:extLst>
          </p:cNvPr>
          <p:cNvSpPr/>
          <p:nvPr/>
        </p:nvSpPr>
        <p:spPr>
          <a:xfrm>
            <a:off x="980446" y="5998667"/>
            <a:ext cx="2530822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 = mean</a:t>
            </a:r>
          </a:p>
          <a:p>
            <a:pPr algn="ctr"/>
            <a:r>
              <a:rPr lang="en-US" sz="14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channel offset correction</a:t>
            </a:r>
            <a:endParaRPr lang="en-US" sz="1400" b="0" cap="none" spc="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56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1487796" y="897499"/>
            <a:ext cx="3935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5844-F372-8B57-A19C-219A25C2B177}"/>
              </a:ext>
            </a:extLst>
          </p:cNvPr>
          <p:cNvSpPr txBox="1"/>
          <p:nvPr/>
        </p:nvSpPr>
        <p:spPr>
          <a:xfrm>
            <a:off x="1198692" y="2296132"/>
            <a:ext cx="5847568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Machine learning to detect patterns more accurately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Add pattern analysis to detect height</a:t>
            </a:r>
          </a:p>
        </p:txBody>
      </p:sp>
      <p:sp>
        <p:nvSpPr>
          <p:cNvPr id="3" name="Rectangle: Beveled 2">
            <a:extLst>
              <a:ext uri="{FF2B5EF4-FFF2-40B4-BE49-F238E27FC236}">
                <a16:creationId xmlns:a16="http://schemas.microsoft.com/office/drawing/2014/main" id="{7A2B9B94-B52F-3E98-46E0-2A2CDF6BEC97}"/>
              </a:ext>
            </a:extLst>
          </p:cNvPr>
          <p:cNvSpPr/>
          <p:nvPr/>
        </p:nvSpPr>
        <p:spPr>
          <a:xfrm rot="19433634">
            <a:off x="7309570" y="-560576"/>
            <a:ext cx="6027659" cy="5263915"/>
          </a:xfrm>
          <a:prstGeom prst="bevel">
            <a:avLst>
              <a:gd name="adj" fmla="val 2232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38C7-2970-32AA-4912-D90373B63FB6}"/>
              </a:ext>
            </a:extLst>
          </p:cNvPr>
          <p:cNvSpPr/>
          <p:nvPr/>
        </p:nvSpPr>
        <p:spPr>
          <a:xfrm>
            <a:off x="1723883" y="897499"/>
            <a:ext cx="3463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5844-F372-8B57-A19C-219A25C2B177}"/>
              </a:ext>
            </a:extLst>
          </p:cNvPr>
          <p:cNvSpPr txBox="1"/>
          <p:nvPr/>
        </p:nvSpPr>
        <p:spPr>
          <a:xfrm>
            <a:off x="1383567" y="2962227"/>
            <a:ext cx="643973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Information security and Intelligence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Prevention of cyberthreat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Digital forensics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Media integrity verification</a:t>
            </a:r>
          </a:p>
        </p:txBody>
      </p:sp>
      <p:sp>
        <p:nvSpPr>
          <p:cNvPr id="14" name="Rectangle: Beveled 13">
            <a:extLst>
              <a:ext uri="{FF2B5EF4-FFF2-40B4-BE49-F238E27FC236}">
                <a16:creationId xmlns:a16="http://schemas.microsoft.com/office/drawing/2014/main" id="{DF93D81D-79CA-F589-9B62-B113E4C7E324}"/>
              </a:ext>
            </a:extLst>
          </p:cNvPr>
          <p:cNvSpPr/>
          <p:nvPr/>
        </p:nvSpPr>
        <p:spPr>
          <a:xfrm rot="19433634">
            <a:off x="7309570" y="-560576"/>
            <a:ext cx="6027659" cy="5263915"/>
          </a:xfrm>
          <a:prstGeom prst="bevel">
            <a:avLst>
              <a:gd name="adj" fmla="val 2232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9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C9DFC64-8F9F-5A5D-7FEA-48DF28DD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2"/>
            <a:ext cx="12192000" cy="6840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CA9DC0-8DF0-F98D-A2C8-1249E94E7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0" y="4072488"/>
            <a:ext cx="5121634" cy="18576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655497" y="2239548"/>
            <a:ext cx="4521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Visual representation of depiction of something</a:t>
            </a:r>
          </a:p>
          <a:p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51EDE9-E1CB-370F-595E-6CA46BCA5F6F}"/>
              </a:ext>
            </a:extLst>
          </p:cNvPr>
          <p:cNvSpPr/>
          <p:nvPr/>
        </p:nvSpPr>
        <p:spPr>
          <a:xfrm>
            <a:off x="600040" y="1131645"/>
            <a:ext cx="19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A8AB2-BFC0-EA24-ED81-5131953D6963}"/>
              </a:ext>
            </a:extLst>
          </p:cNvPr>
          <p:cNvSpPr/>
          <p:nvPr/>
        </p:nvSpPr>
        <p:spPr>
          <a:xfrm>
            <a:off x="631627" y="3609943"/>
            <a:ext cx="9907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tx1"/>
                </a:solidFill>
              </a:rPr>
              <a:t>Pixel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A55BAA-5EDE-5242-F498-8293E60C11BC}"/>
              </a:ext>
            </a:extLst>
          </p:cNvPr>
          <p:cNvGrpSpPr/>
          <p:nvPr/>
        </p:nvGrpSpPr>
        <p:grpSpPr>
          <a:xfrm>
            <a:off x="5232269" y="0"/>
            <a:ext cx="6157220" cy="6858000"/>
            <a:chOff x="4450885" y="-9831"/>
            <a:chExt cx="7739432" cy="6877662"/>
          </a:xfrm>
          <a:blipFill>
            <a:blip r:embed="rId4"/>
            <a:stretch>
              <a:fillRect/>
            </a:stretch>
          </a:blip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E398D13-6D01-FFCD-47D8-C7403283D2A1}"/>
                </a:ext>
              </a:extLst>
            </p:cNvPr>
            <p:cNvSpPr/>
            <p:nvPr/>
          </p:nvSpPr>
          <p:spPr>
            <a:xfrm>
              <a:off x="4529155" y="-9831"/>
              <a:ext cx="7661162" cy="6867831"/>
            </a:xfrm>
            <a:prstGeom prst="parallelogram">
              <a:avLst>
                <a:gd name="adj" fmla="val 38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E0F9C7D-C170-B8D5-8A5B-059C0319ADC9}"/>
                </a:ext>
              </a:extLst>
            </p:cNvPr>
            <p:cNvSpPr/>
            <p:nvPr/>
          </p:nvSpPr>
          <p:spPr>
            <a:xfrm>
              <a:off x="4501811" y="0"/>
              <a:ext cx="7661163" cy="6867831"/>
            </a:xfrm>
            <a:prstGeom prst="parallelogram">
              <a:avLst>
                <a:gd name="adj" fmla="val 456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316DDE6-122F-6A9F-38C2-8DC8EC5E7D5B}"/>
                </a:ext>
              </a:extLst>
            </p:cNvPr>
            <p:cNvSpPr/>
            <p:nvPr/>
          </p:nvSpPr>
          <p:spPr>
            <a:xfrm>
              <a:off x="4450885" y="0"/>
              <a:ext cx="7712087" cy="6858000"/>
            </a:xfrm>
            <a:prstGeom prst="parallelogram">
              <a:avLst>
                <a:gd name="adj" fmla="val 551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B116DEC-495E-BA84-4FFD-255AE2FDD3B6}"/>
              </a:ext>
            </a:extLst>
          </p:cNvPr>
          <p:cNvSpPr/>
          <p:nvPr/>
        </p:nvSpPr>
        <p:spPr>
          <a:xfrm rot="1104602">
            <a:off x="9963189" y="-569833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88F59E2-BB7C-4AEF-DD43-699C6E02AEBD}"/>
              </a:ext>
            </a:extLst>
          </p:cNvPr>
          <p:cNvSpPr/>
          <p:nvPr/>
        </p:nvSpPr>
        <p:spPr>
          <a:xfrm rot="845772">
            <a:off x="10249398" y="-509132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962B945-4724-C4D0-619B-71680F817413}"/>
              </a:ext>
            </a:extLst>
          </p:cNvPr>
          <p:cNvSpPr/>
          <p:nvPr/>
        </p:nvSpPr>
        <p:spPr>
          <a:xfrm rot="11587636">
            <a:off x="5723750" y="-761837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082437F-2CFC-14EC-4C75-5254E813DE45}"/>
              </a:ext>
            </a:extLst>
          </p:cNvPr>
          <p:cNvSpPr/>
          <p:nvPr/>
        </p:nvSpPr>
        <p:spPr>
          <a:xfrm rot="11874490">
            <a:off x="6042929" y="-700668"/>
            <a:ext cx="654466" cy="8007469"/>
          </a:xfrm>
          <a:prstGeom prst="triangle">
            <a:avLst>
              <a:gd name="adj" fmla="val 4350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89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EFE1A5-CA96-E548-773A-111FB2B1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2"/>
            <a:ext cx="12191999" cy="6858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E6575F-2E9A-D841-E6C7-F2F6A28C1613}"/>
              </a:ext>
            </a:extLst>
          </p:cNvPr>
          <p:cNvSpPr txBox="1"/>
          <p:nvPr/>
        </p:nvSpPr>
        <p:spPr>
          <a:xfrm>
            <a:off x="547356" y="2986526"/>
            <a:ext cx="4521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RGB uses combination of red, green,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blue channels to create various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Each value in the Image Matrix corresponds to a color or Intensity at a specific location.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AFB104-B096-6304-EBEF-8D67F06ADA65}"/>
              </a:ext>
            </a:extLst>
          </p:cNvPr>
          <p:cNvSpPr/>
          <p:nvPr/>
        </p:nvSpPr>
        <p:spPr>
          <a:xfrm>
            <a:off x="-302275" y="1523807"/>
            <a:ext cx="658115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RGB COLOR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8B0ACE-9F07-868B-C684-9BFF6519ABF9}"/>
              </a:ext>
            </a:extLst>
          </p:cNvPr>
          <p:cNvSpPr/>
          <p:nvPr/>
        </p:nvSpPr>
        <p:spPr>
          <a:xfrm>
            <a:off x="6708166" y="1523807"/>
            <a:ext cx="4009991" cy="398992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5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B2170-76D6-B9EF-8C21-F25E2D418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2" y="28128"/>
            <a:ext cx="12192000" cy="68298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6DA12C-EC8D-375A-F65B-202FC7257C03}"/>
              </a:ext>
            </a:extLst>
          </p:cNvPr>
          <p:cNvSpPr/>
          <p:nvPr/>
        </p:nvSpPr>
        <p:spPr>
          <a:xfrm>
            <a:off x="712985" y="684703"/>
            <a:ext cx="255642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</a:t>
            </a:r>
          </a:p>
          <a:p>
            <a:pPr algn="ctr"/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</a:t>
            </a:r>
            <a:endParaRPr lang="en-US" sz="2800" b="1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7DF0AA-C3EB-7C97-4A5F-6161BBBCFA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2667" r="23250" b="2815"/>
          <a:stretch/>
        </p:blipFill>
        <p:spPr>
          <a:xfrm>
            <a:off x="610861" y="2153715"/>
            <a:ext cx="2763520" cy="2759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77FB9-A464-4D7E-3CEA-3967618D0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0" t="2667" r="23250" b="2815"/>
          <a:stretch/>
        </p:blipFill>
        <p:spPr>
          <a:xfrm>
            <a:off x="4297678" y="1230756"/>
            <a:ext cx="2113282" cy="21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CB64AC-F4B1-102B-5874-457B74E79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0" t="2667" r="23250" b="2667"/>
          <a:stretch/>
        </p:blipFill>
        <p:spPr>
          <a:xfrm>
            <a:off x="6950303" y="1227450"/>
            <a:ext cx="2113281" cy="2113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04DE26-1C1F-E25D-C0B0-480561A531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00" t="2667" r="23250" b="2667"/>
          <a:stretch/>
        </p:blipFill>
        <p:spPr>
          <a:xfrm>
            <a:off x="9602927" y="1227451"/>
            <a:ext cx="2113280" cy="2113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260D72-CDE5-FF65-8F0F-CE7825C5B41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25387" t="22616" r="37269" b="4698"/>
          <a:stretch/>
        </p:blipFill>
        <p:spPr>
          <a:xfrm>
            <a:off x="9602927" y="3939252"/>
            <a:ext cx="2112264" cy="211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DFC75A-97B0-33DD-A8E2-C21922547E4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25531" t="22422" r="37282" b="4810"/>
          <a:stretch/>
        </p:blipFill>
        <p:spPr>
          <a:xfrm>
            <a:off x="6951320" y="3939252"/>
            <a:ext cx="2112264" cy="211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DD1A57-97D0-9119-5D36-7451E2DB550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25544" t="22601" r="37239" b="4963"/>
          <a:stretch/>
        </p:blipFill>
        <p:spPr>
          <a:xfrm>
            <a:off x="4298696" y="3939252"/>
            <a:ext cx="2112264" cy="211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ECED7C7-31F7-5BBF-F2E2-52AE719689C0}"/>
              </a:ext>
            </a:extLst>
          </p:cNvPr>
          <p:cNvSpPr/>
          <p:nvPr/>
        </p:nvSpPr>
        <p:spPr>
          <a:xfrm>
            <a:off x="5023426" y="3411747"/>
            <a:ext cx="6617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83B09B-2081-7F10-4A37-354C360D6439}"/>
              </a:ext>
            </a:extLst>
          </p:cNvPr>
          <p:cNvSpPr/>
          <p:nvPr/>
        </p:nvSpPr>
        <p:spPr>
          <a:xfrm>
            <a:off x="7538483" y="3403786"/>
            <a:ext cx="95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DDB7FC-971E-4836-6F9C-B9187364E1C1}"/>
              </a:ext>
            </a:extLst>
          </p:cNvPr>
          <p:cNvSpPr/>
          <p:nvPr/>
        </p:nvSpPr>
        <p:spPr>
          <a:xfrm>
            <a:off x="10347356" y="3401205"/>
            <a:ext cx="7377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BECA68-2299-412F-2A4C-35CD69C9DC26}"/>
              </a:ext>
            </a:extLst>
          </p:cNvPr>
          <p:cNvSpPr/>
          <p:nvPr/>
        </p:nvSpPr>
        <p:spPr>
          <a:xfrm>
            <a:off x="401997" y="5079257"/>
            <a:ext cx="297238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Channel 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1b depth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32x32p image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31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B2170-76D6-B9EF-8C21-F25E2D418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32"/>
            <a:ext cx="12192000" cy="68298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77FB9-A464-4D7E-3CEA-3967618D0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2667" r="23250" b="2815"/>
          <a:stretch/>
        </p:blipFill>
        <p:spPr>
          <a:xfrm>
            <a:off x="1056639" y="1762150"/>
            <a:ext cx="2113282" cy="21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CB64AC-F4B1-102B-5874-457B74E79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0" t="2667" r="23250" b="2667"/>
          <a:stretch/>
        </p:blipFill>
        <p:spPr>
          <a:xfrm>
            <a:off x="4769927" y="1758844"/>
            <a:ext cx="2113281" cy="2113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04DE26-1C1F-E25D-C0B0-480561A53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0" t="2667" r="23250" b="2667"/>
          <a:stretch/>
        </p:blipFill>
        <p:spPr>
          <a:xfrm>
            <a:off x="8483214" y="1758845"/>
            <a:ext cx="2113280" cy="2113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346814-DE1E-EBBD-5018-93CBAE58E54D}"/>
              </a:ext>
            </a:extLst>
          </p:cNvPr>
          <p:cNvSpPr/>
          <p:nvPr/>
        </p:nvSpPr>
        <p:spPr>
          <a:xfrm>
            <a:off x="712984" y="684703"/>
            <a:ext cx="538301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 </a:t>
            </a:r>
            <a:r>
              <a:rPr lang="en-US" sz="4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Representation</a:t>
            </a:r>
            <a:endParaRPr lang="en-US" sz="4000" b="1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C0A2-DE43-70B0-B497-987AF6473F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t="8721" r="8373" b="6491"/>
          <a:stretch/>
        </p:blipFill>
        <p:spPr>
          <a:xfrm>
            <a:off x="420005" y="4549285"/>
            <a:ext cx="3470577" cy="192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17093-149C-9EB0-D25A-A74647A5E5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8547" r="8372" b="6665"/>
          <a:stretch/>
        </p:blipFill>
        <p:spPr>
          <a:xfrm>
            <a:off x="4078715" y="4549285"/>
            <a:ext cx="3470576" cy="192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FDE081-A6A1-3199-FD72-19016AA0FA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8814" r="8302" b="6398"/>
          <a:stretch/>
        </p:blipFill>
        <p:spPr>
          <a:xfrm>
            <a:off x="7848816" y="4549285"/>
            <a:ext cx="3470577" cy="192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1C821FD-EC62-1AC4-E92B-92025EE0986E}"/>
              </a:ext>
            </a:extLst>
          </p:cNvPr>
          <p:cNvSpPr/>
          <p:nvPr/>
        </p:nvSpPr>
        <p:spPr>
          <a:xfrm>
            <a:off x="1781503" y="3965772"/>
            <a:ext cx="6617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E99143-0A56-D881-E2F3-CB782E4CE8E2}"/>
              </a:ext>
            </a:extLst>
          </p:cNvPr>
          <p:cNvSpPr/>
          <p:nvPr/>
        </p:nvSpPr>
        <p:spPr>
          <a:xfrm>
            <a:off x="5373693" y="3957811"/>
            <a:ext cx="95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4A7A79-2151-E2F4-A331-F6F4C9F304DB}"/>
              </a:ext>
            </a:extLst>
          </p:cNvPr>
          <p:cNvSpPr/>
          <p:nvPr/>
        </p:nvSpPr>
        <p:spPr>
          <a:xfrm>
            <a:off x="9182203" y="3955230"/>
            <a:ext cx="7377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08520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764AC97-1ABD-3C9E-9A12-99C023E99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8" y="0"/>
            <a:ext cx="12242418" cy="682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249471" y="1381373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Image Compression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F779FAF3-3CCE-F2AB-7FA4-A1FBEDBDC042}"/>
              </a:ext>
            </a:extLst>
          </p:cNvPr>
          <p:cNvSpPr/>
          <p:nvPr/>
        </p:nvSpPr>
        <p:spPr>
          <a:xfrm rot="19169694">
            <a:off x="6112038" y="579467"/>
            <a:ext cx="6846125" cy="16038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088CD26-4C01-9D46-DF5E-61812822FB32}"/>
              </a:ext>
            </a:extLst>
          </p:cNvPr>
          <p:cNvSpPr/>
          <p:nvPr/>
        </p:nvSpPr>
        <p:spPr>
          <a:xfrm rot="19169694">
            <a:off x="5973284" y="2442881"/>
            <a:ext cx="8004073" cy="16038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30F7F0C-D505-23F9-BC7C-912EDCEF2DB4}"/>
              </a:ext>
            </a:extLst>
          </p:cNvPr>
          <p:cNvSpPr/>
          <p:nvPr/>
        </p:nvSpPr>
        <p:spPr>
          <a:xfrm rot="19169694">
            <a:off x="6180029" y="4589872"/>
            <a:ext cx="7850109" cy="16038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0A71FB-E543-156D-3963-F4C1D90FE68F}"/>
              </a:ext>
            </a:extLst>
          </p:cNvPr>
          <p:cNvGrpSpPr/>
          <p:nvPr/>
        </p:nvGrpSpPr>
        <p:grpSpPr>
          <a:xfrm>
            <a:off x="5973283" y="579468"/>
            <a:ext cx="8056854" cy="5614217"/>
            <a:chOff x="5973283" y="579468"/>
            <a:chExt cx="8056854" cy="5614217"/>
          </a:xfrm>
          <a:blipFill>
            <a:blip r:embed="rId3"/>
            <a:stretch>
              <a:fillRect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11E6D58-CB9B-2FEA-90AD-2B0C6233334E}"/>
                </a:ext>
              </a:extLst>
            </p:cNvPr>
            <p:cNvSpPr/>
            <p:nvPr/>
          </p:nvSpPr>
          <p:spPr>
            <a:xfrm rot="19169694">
              <a:off x="6112037" y="579468"/>
              <a:ext cx="6846125" cy="1603812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5224BDF-FB12-9A55-9C60-55F0CCDE23ED}"/>
                </a:ext>
              </a:extLst>
            </p:cNvPr>
            <p:cNvSpPr/>
            <p:nvPr/>
          </p:nvSpPr>
          <p:spPr>
            <a:xfrm rot="19169694">
              <a:off x="5973283" y="2442882"/>
              <a:ext cx="8004073" cy="1603812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2AE5505-58A5-1696-25E1-9570BA5A81E7}"/>
                </a:ext>
              </a:extLst>
            </p:cNvPr>
            <p:cNvSpPr/>
            <p:nvPr/>
          </p:nvSpPr>
          <p:spPr>
            <a:xfrm rot="19169694">
              <a:off x="6180028" y="4589873"/>
              <a:ext cx="7850109" cy="1603812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AAA672-89BC-2396-9CFE-CEFF210FE910}"/>
              </a:ext>
            </a:extLst>
          </p:cNvPr>
          <p:cNvSpPr txBox="1"/>
          <p:nvPr/>
        </p:nvSpPr>
        <p:spPr>
          <a:xfrm>
            <a:off x="1249471" y="2305006"/>
            <a:ext cx="51620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Image Compression is a process applied to a graphics file to minimize in bytes without degrading image quality below an acceptable threshold. </a:t>
            </a:r>
            <a:endParaRPr lang="en-IN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305BB59-D28B-F8A4-695D-56F22AD347A9}"/>
              </a:ext>
            </a:extLst>
          </p:cNvPr>
          <p:cNvSpPr txBox="1">
            <a:spLocks/>
          </p:cNvSpPr>
          <p:nvPr/>
        </p:nvSpPr>
        <p:spPr>
          <a:xfrm>
            <a:off x="1393842" y="3628416"/>
            <a:ext cx="4386632" cy="75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Types of Compression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15788-7078-AF62-AD2D-8A380EFB2AEF}"/>
              </a:ext>
            </a:extLst>
          </p:cNvPr>
          <p:cNvSpPr txBox="1"/>
          <p:nvPr/>
        </p:nvSpPr>
        <p:spPr>
          <a:xfrm>
            <a:off x="1516284" y="4487175"/>
            <a:ext cx="3495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Lossy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Lossless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343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AF62540-3613-755D-5827-D2FABD56F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6" y="8626"/>
            <a:ext cx="12242418" cy="682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415B-A658-6044-8D59-86057655CBE2}"/>
              </a:ext>
            </a:extLst>
          </p:cNvPr>
          <p:cNvSpPr txBox="1">
            <a:spLocks/>
          </p:cNvSpPr>
          <p:nvPr/>
        </p:nvSpPr>
        <p:spPr>
          <a:xfrm>
            <a:off x="1412030" y="2580253"/>
            <a:ext cx="5181809" cy="754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Information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15788-7078-AF62-AD2D-8A380EFB2AEF}"/>
              </a:ext>
            </a:extLst>
          </p:cNvPr>
          <p:cNvSpPr txBox="1"/>
          <p:nvPr/>
        </p:nvSpPr>
        <p:spPr>
          <a:xfrm>
            <a:off x="1469602" y="4675609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Cryptography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08CA1C-8B81-34AE-3C40-5A2E3A07CA23}"/>
              </a:ext>
            </a:extLst>
          </p:cNvPr>
          <p:cNvGrpSpPr/>
          <p:nvPr/>
        </p:nvGrpSpPr>
        <p:grpSpPr>
          <a:xfrm>
            <a:off x="7480214" y="251641"/>
            <a:ext cx="7075183" cy="6212742"/>
            <a:chOff x="7480214" y="251641"/>
            <a:chExt cx="7075183" cy="6212742"/>
          </a:xfrm>
          <a:blipFill>
            <a:blip r:embed="rId3"/>
            <a:stretch>
              <a:fillRect/>
            </a:stretch>
          </a:blipFill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555244C8-CF51-96D5-E78C-219B25D9F834}"/>
                </a:ext>
              </a:extLst>
            </p:cNvPr>
            <p:cNvSpPr/>
            <p:nvPr/>
          </p:nvSpPr>
          <p:spPr>
            <a:xfrm>
              <a:off x="7789763" y="733991"/>
              <a:ext cx="6765634" cy="544689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009AF89C-3A61-7AD0-C5CD-5FF5F52F4B07}"/>
                </a:ext>
              </a:extLst>
            </p:cNvPr>
            <p:cNvSpPr/>
            <p:nvPr/>
          </p:nvSpPr>
          <p:spPr>
            <a:xfrm rot="19289750">
              <a:off x="7707891" y="251641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9A8C2C0-523A-6080-7CA2-687433B871BF}"/>
                </a:ext>
              </a:extLst>
            </p:cNvPr>
            <p:cNvSpPr/>
            <p:nvPr/>
          </p:nvSpPr>
          <p:spPr>
            <a:xfrm rot="2280080">
              <a:off x="7480214" y="4957533"/>
              <a:ext cx="3611302" cy="15068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6D561E-6D47-B63B-B9D7-6196FDC9FD0B}"/>
              </a:ext>
            </a:extLst>
          </p:cNvPr>
          <p:cNvSpPr txBox="1"/>
          <p:nvPr/>
        </p:nvSpPr>
        <p:spPr>
          <a:xfrm>
            <a:off x="4215050" y="4968852"/>
            <a:ext cx="349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Steganography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DB54F7-9B3C-B7A6-9E30-E5DEB2EB3BEA}"/>
              </a:ext>
            </a:extLst>
          </p:cNvPr>
          <p:cNvCxnSpPr>
            <a:cxnSpLocks/>
          </p:cNvCxnSpPr>
          <p:nvPr/>
        </p:nvCxnSpPr>
        <p:spPr>
          <a:xfrm flipH="1">
            <a:off x="2107769" y="3269708"/>
            <a:ext cx="1109610" cy="140590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572FA3-C27F-1E14-0531-73F4728EAEAF}"/>
              </a:ext>
            </a:extLst>
          </p:cNvPr>
          <p:cNvCxnSpPr>
            <a:endCxn id="17" idx="3"/>
          </p:cNvCxnSpPr>
          <p:nvPr/>
        </p:nvCxnSpPr>
        <p:spPr>
          <a:xfrm>
            <a:off x="3217379" y="3269708"/>
            <a:ext cx="1747777" cy="16367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419</Words>
  <Application>Microsoft Office PowerPoint</Application>
  <PresentationFormat>Widescreen</PresentationFormat>
  <Paragraphs>132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</dc:creator>
  <cp:lastModifiedBy>Mislah</cp:lastModifiedBy>
  <cp:revision>31</cp:revision>
  <dcterms:created xsi:type="dcterms:W3CDTF">2023-05-07T04:24:25Z</dcterms:created>
  <dcterms:modified xsi:type="dcterms:W3CDTF">2023-05-09T17:00:02Z</dcterms:modified>
</cp:coreProperties>
</file>